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6"/>
  </p:notesMasterIdLst>
  <p:handoutMasterIdLst>
    <p:handoutMasterId r:id="rId17"/>
  </p:handoutMasterIdLst>
  <p:sldIdLst>
    <p:sldId id="331" r:id="rId5"/>
    <p:sldId id="298" r:id="rId6"/>
    <p:sldId id="339" r:id="rId7"/>
    <p:sldId id="402" r:id="rId8"/>
    <p:sldId id="403" r:id="rId9"/>
    <p:sldId id="404" r:id="rId10"/>
    <p:sldId id="406" r:id="rId11"/>
    <p:sldId id="409" r:id="rId12"/>
    <p:sldId id="405" r:id="rId13"/>
    <p:sldId id="300" r:id="rId14"/>
    <p:sldId id="338" r:id="rId15"/>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32F3E"/>
    <a:srgbClr val="595A5D"/>
    <a:srgbClr val="414042"/>
    <a:srgbClr val="DCDCDC"/>
    <a:srgbClr val="4F81BD"/>
    <a:srgbClr val="0C9B2E"/>
    <a:srgbClr val="FFFAD0"/>
    <a:srgbClr val="FFF8AE"/>
    <a:srgbClr val="FCB64C"/>
    <a:srgbClr val="FEC46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77031" autoAdjust="0"/>
  </p:normalViewPr>
  <p:slideViewPr>
    <p:cSldViewPr snapToGrid="0" showGuides="1">
      <p:cViewPr varScale="1">
        <p:scale>
          <a:sx n="88" d="100"/>
          <a:sy n="88" d="100"/>
        </p:scale>
        <p:origin x="1520" y="176"/>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1/27/20</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1/27/20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[to sustainability introducer, if present], and welcome everyone to Code Green. I’m [your name], a [whatever you are] at AWS. This is a workshop originally developed to accompany the Code Green Hackathon at re:Invent 2019, which we’re now doing as a standalone event. I’m going to take a moment to describe what we’ll be doing today—the data we’ll be using, the AWS services we’ll be using, and the somewhat constructed scenario we’ll use to imagine how one might put these together.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3037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if not most sustainability solutions are built on top of data—sometimes this is proprietary data, like maybe sensor data from devices you own or control, but often they’re built on, or include, public data sets. To help foster work in sustainability Amazon hosts dozens of public datasets via the Amazon Sustainability Data Initiative, part of the AWS Public Dataset program. These datasets are provided and maintained by partners such as NOAA, Planet, </a:t>
            </a:r>
            <a:r>
              <a:rPr lang="en-US" dirty="0" err="1"/>
              <a:t>Sinergize</a:t>
            </a:r>
            <a:r>
              <a:rPr lang="en-US" dirty="0"/>
              <a:t>, </a:t>
            </a:r>
            <a:r>
              <a:rPr lang="en-US" dirty="0" err="1"/>
              <a:t>Mapzen</a:t>
            </a:r>
            <a:r>
              <a:rPr lang="en-US" dirty="0"/>
              <a:t>, and others, and hosted for free on AWS, and made available for free to the public.</a:t>
            </a:r>
          </a:p>
          <a:p>
            <a:endParaRPr lang="en-US" dirty="0"/>
          </a:p>
          <a:p>
            <a:r>
              <a:rPr lang="en-US" dirty="0"/>
              <a:t>You can go to the URL here and view the full list of datasets. For today’s workshop we’re going to be focusing on one dataset in particular…</a:t>
            </a:r>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8280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Global Historical Climatology Network – Daily, aka GHCN-D, is a dataset from NOAA that contains daily climate observations over global land areas, some going back to the mid nineteenth </a:t>
            </a:r>
            <a:r>
              <a:rPr lang="en-US" dirty="0" err="1"/>
              <a:t>centure</a:t>
            </a:r>
            <a:r>
              <a:rPr lang="en-US" dirty="0"/>
              <a:t>. It contains data like daily max and min temperature, precipitation, snowfall, and other observations where available. Our project today is going to be based on querying GHCN-D data hosted by AWS, doing some calculations, and then exposing it to the user via an API and a little web application.</a:t>
            </a:r>
          </a:p>
        </p:txBody>
      </p:sp>
      <p:sp>
        <p:nvSpPr>
          <p:cNvPr id="4" name="Slide Number Placeholder 3"/>
          <p:cNvSpPr>
            <a:spLocks noGrp="1"/>
          </p:cNvSpPr>
          <p:nvPr>
            <p:ph type="sldNum" sz="quarter" idx="5"/>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10065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 name="Shape 844"/>
          <p:cNvSpPr>
            <a:spLocks noGrp="1" noRot="1" noChangeAspect="1"/>
          </p:cNvSpPr>
          <p:nvPr>
            <p:ph type="sldImg"/>
          </p:nvPr>
        </p:nvSpPr>
        <p:spPr>
          <a:prstGeom prst="rect">
            <a:avLst/>
          </a:prstGeom>
        </p:spPr>
        <p:txBody>
          <a:bodyPr/>
          <a:lstStyle/>
          <a:p>
            <a:pPr lvl="0"/>
            <a:endParaRPr/>
          </a:p>
        </p:txBody>
      </p:sp>
      <p:sp>
        <p:nvSpPr>
          <p:cNvPr id="845" name="Shape 845"/>
          <p:cNvSpPr>
            <a:spLocks noGrp="1"/>
          </p:cNvSpPr>
          <p:nvPr>
            <p:ph type="body" sz="quarter" idx="1"/>
          </p:nvPr>
        </p:nvSpPr>
        <p:spPr>
          <a:prstGeom prst="rect">
            <a:avLst/>
          </a:prstGeom>
        </p:spPr>
        <p:txBody>
          <a:bodyPr/>
          <a:lstStyle/>
          <a:p>
            <a:r>
              <a:rPr lang="en-US" sz="1200" b="0" kern="1200" dirty="0">
                <a:solidFill>
                  <a:schemeClr val="tx1"/>
                </a:solidFill>
                <a:latin typeface="Arial"/>
                <a:ea typeface="+mn-ea"/>
                <a:cs typeface="+mn-cs"/>
              </a:rPr>
              <a:t>We’re going to use AWS services to do this. No, we’re not going to use all these services. This is not meant to be intelligible, just to illustrate, we have a lot of services—it’s the blessing but also sometimes the curse of AWS, it can be hard to know where to begin. I mean, this isn’t even a list of services, it’s categories of services, like one of those boxes is “Databases”—behind that we actually have nine different purpose-built databases, each with many variants and features. Which is just to say, it’s a lot.</a:t>
            </a:r>
          </a:p>
        </p:txBody>
      </p:sp>
    </p:spTree>
    <p:extLst>
      <p:ext uri="{BB962C8B-B14F-4D97-AF65-F5344CB8AC3E}">
        <p14:creationId xmlns:p14="http://schemas.microsoft.com/office/powerpoint/2010/main" val="89042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kern="1200" dirty="0">
                <a:solidFill>
                  <a:schemeClr val="tx1"/>
                </a:solidFill>
                <a:latin typeface="Arial"/>
                <a:ea typeface="+mn-ea"/>
                <a:cs typeface="+mn-cs"/>
              </a:rPr>
              <a:t>This workshop focuses on just a handful of the core services that are often used to store, query, and manipulate big data sets, to give you a taste of how these kinds of data-backed sustainability solutions can be built. The six services we’ll be using are: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S3</a:t>
            </a:r>
            <a:r>
              <a:rPr lang="en-US" sz="2000" b="0" kern="1200" dirty="0">
                <a:solidFill>
                  <a:schemeClr val="tx1"/>
                </a:solidFill>
                <a:latin typeface="Arial"/>
                <a:ea typeface="+mn-ea"/>
                <a:cs typeface="+mn-cs"/>
              </a:rPr>
              <a:t>, Amazon’s highly, highly scalable storage service that I’m sure many of you have heard of or used. ASDI data is all stored in S3 “buckets,” as S3 storage areas are called, and it can be accessed </a:t>
            </a:r>
            <a:r>
              <a:rPr lang="en-US" sz="2000" b="0" kern="1200" dirty="0" err="1">
                <a:solidFill>
                  <a:schemeClr val="tx1"/>
                </a:solidFill>
                <a:latin typeface="Arial"/>
                <a:ea typeface="+mn-ea"/>
                <a:cs typeface="+mn-cs"/>
              </a:rPr>
              <a:t>programattically</a:t>
            </a:r>
            <a:r>
              <a:rPr lang="en-US" sz="2000" b="0" kern="1200" dirty="0">
                <a:solidFill>
                  <a:schemeClr val="tx1"/>
                </a:solidFill>
                <a:latin typeface="Arial"/>
                <a:ea typeface="+mn-ea"/>
                <a:cs typeface="+mn-cs"/>
              </a:rPr>
              <a:t> via SDK or CLI from, basically, anywhere.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Athena</a:t>
            </a:r>
            <a:r>
              <a:rPr lang="en-US" sz="2000" b="0" kern="1200" dirty="0">
                <a:solidFill>
                  <a:schemeClr val="tx1"/>
                </a:solidFill>
                <a:latin typeface="Arial"/>
                <a:ea typeface="+mn-ea"/>
                <a:cs typeface="+mn-cs"/>
              </a:rPr>
              <a:t> is a service that lets you query data in S3 using SQL, much as if it were in a relational database. Which feels magical if you’re used to having to go through arduous processes to load data into relational databases in order to query it.</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Glue</a:t>
            </a:r>
            <a:r>
              <a:rPr lang="en-US" sz="2000" b="0" kern="1200" dirty="0">
                <a:solidFill>
                  <a:schemeClr val="tx1"/>
                </a:solidFill>
                <a:latin typeface="Arial"/>
                <a:ea typeface="+mn-ea"/>
                <a:cs typeface="+mn-cs"/>
              </a:rPr>
              <a:t> lets you do “Extract, Transform, Load” jobs, and also is a catalog service which lets you define the data you have stored in S3. It has some overlap with Athena, and we’ll take a look at how it can do some of the same things.</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Lambda</a:t>
            </a:r>
            <a:r>
              <a:rPr lang="en-US" sz="2000" b="0" kern="1200" dirty="0">
                <a:solidFill>
                  <a:schemeClr val="tx1"/>
                </a:solidFill>
                <a:latin typeface="Arial"/>
                <a:ea typeface="+mn-ea"/>
                <a:cs typeface="+mn-cs"/>
              </a:rPr>
              <a:t> simply lets you run code in response to events. It lets you perform computation without having to set up your own servers, so it’s often called a “serverless” service.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API Gateway </a:t>
            </a:r>
            <a:r>
              <a:rPr lang="en-US" sz="2000" b="0" kern="1200" dirty="0">
                <a:solidFill>
                  <a:schemeClr val="tx1"/>
                </a:solidFill>
                <a:latin typeface="Arial"/>
                <a:ea typeface="+mn-ea"/>
                <a:cs typeface="+mn-cs"/>
              </a:rPr>
              <a:t>lets you define, wait for it… APIs! Which we’ll need in order to power the web app we’re going to build to see the results of the our little service we’ll be building.</a:t>
            </a:r>
          </a:p>
          <a:p>
            <a:r>
              <a:rPr lang="en-US" sz="2000" b="0" kern="1200" dirty="0">
                <a:solidFill>
                  <a:schemeClr val="tx1"/>
                </a:solidFill>
                <a:latin typeface="Arial"/>
                <a:ea typeface="+mn-ea"/>
                <a:cs typeface="+mn-cs"/>
              </a:rPr>
              <a:t>And then, on top, we’re going to build a very simple html application. S3 buckets can be configured as web servers, so we’ll do that, sort of ending where we began in S3.</a:t>
            </a:r>
          </a:p>
          <a:p>
            <a:endParaRPr lang="en-US" sz="2000" b="0" kern="1200" dirty="0">
              <a:solidFill>
                <a:schemeClr val="tx1"/>
              </a:solidFill>
              <a:latin typeface="Arial"/>
              <a:ea typeface="+mn-ea"/>
              <a:cs typeface="+mn-cs"/>
            </a:endParaRPr>
          </a:p>
          <a:p>
            <a:r>
              <a:rPr lang="en-US" sz="2000" b="0" kern="1200" dirty="0">
                <a:solidFill>
                  <a:schemeClr val="tx1"/>
                </a:solidFill>
                <a:latin typeface="Arial"/>
                <a:ea typeface="+mn-ea"/>
                <a:cs typeface="+mn-cs"/>
              </a:rPr>
              <a:t>Let’s talk about what we’re actually going to do with these…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10299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kern="1200" dirty="0">
                <a:solidFill>
                  <a:schemeClr val="tx1"/>
                </a:solidFill>
                <a:latin typeface="Arial"/>
                <a:ea typeface="+mn-ea"/>
                <a:cs typeface="+mn-cs"/>
              </a:rPr>
              <a:t>so this is what we’ll do. now, back to the services involved</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12596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kern="1200" dirty="0">
                <a:solidFill>
                  <a:schemeClr val="tx1"/>
                </a:solidFill>
                <a:latin typeface="Arial"/>
                <a:ea typeface="+mn-ea"/>
                <a:cs typeface="+mn-cs"/>
              </a:rPr>
              <a:t>This workshop focuses on just a handful of the core services that are often used to store, query, and manipulate big data sets, to give you a taste of how these kinds of solutions can be built. The six services we’ll be using are: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S3</a:t>
            </a:r>
            <a:r>
              <a:rPr lang="en-US" sz="2000" b="0" kern="1200" dirty="0">
                <a:solidFill>
                  <a:schemeClr val="tx1"/>
                </a:solidFill>
                <a:latin typeface="Arial"/>
                <a:ea typeface="+mn-ea"/>
                <a:cs typeface="+mn-cs"/>
              </a:rPr>
              <a:t>, Amazon’s highly, highly scalable storage service that I’m sure many of you have heard of or used. ASDI data is all stored in S3 “buckets,” as S3 storage areas are called, and it can be accessed </a:t>
            </a:r>
            <a:r>
              <a:rPr lang="en-US" sz="2000" b="0" kern="1200" dirty="0" err="1">
                <a:solidFill>
                  <a:schemeClr val="tx1"/>
                </a:solidFill>
                <a:latin typeface="Arial"/>
                <a:ea typeface="+mn-ea"/>
                <a:cs typeface="+mn-cs"/>
              </a:rPr>
              <a:t>programattically</a:t>
            </a:r>
            <a:r>
              <a:rPr lang="en-US" sz="2000" b="0" kern="1200" dirty="0">
                <a:solidFill>
                  <a:schemeClr val="tx1"/>
                </a:solidFill>
                <a:latin typeface="Arial"/>
                <a:ea typeface="+mn-ea"/>
                <a:cs typeface="+mn-cs"/>
              </a:rPr>
              <a:t> via SDK or CLI from, basically, anywhere.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Athena</a:t>
            </a:r>
            <a:r>
              <a:rPr lang="en-US" sz="2000" b="0" kern="1200" dirty="0">
                <a:solidFill>
                  <a:schemeClr val="tx1"/>
                </a:solidFill>
                <a:latin typeface="Arial"/>
                <a:ea typeface="+mn-ea"/>
                <a:cs typeface="+mn-cs"/>
              </a:rPr>
              <a:t> is a service that lets you query data in S3 using SQL, much as if it were in a relational database. Which feels magical if you’re used to having to go through arduous processes to load data into relational databases in order to query it.</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Glue</a:t>
            </a:r>
            <a:r>
              <a:rPr lang="en-US" sz="2000" b="0" kern="1200" dirty="0">
                <a:solidFill>
                  <a:schemeClr val="tx1"/>
                </a:solidFill>
                <a:latin typeface="Arial"/>
                <a:ea typeface="+mn-ea"/>
                <a:cs typeface="+mn-cs"/>
              </a:rPr>
              <a:t> lets you do “Extract, Transform, Load” jobs, and also is a catalog service which lets you define the data you have stored in S3. It has some overlap with Athena, and we’ll take a look at how it can do some of the same things.</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Lambda</a:t>
            </a:r>
            <a:r>
              <a:rPr lang="en-US" sz="2000" b="0" kern="1200" dirty="0">
                <a:solidFill>
                  <a:schemeClr val="tx1"/>
                </a:solidFill>
                <a:latin typeface="Arial"/>
                <a:ea typeface="+mn-ea"/>
                <a:cs typeface="+mn-cs"/>
              </a:rPr>
              <a:t> simply lets you run code in response to events. It lets you perform computation without having to set up your own servers, so it’s often called a “serverless” service.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API Gateway </a:t>
            </a:r>
            <a:r>
              <a:rPr lang="en-US" sz="2000" b="0" kern="1200" dirty="0">
                <a:solidFill>
                  <a:schemeClr val="tx1"/>
                </a:solidFill>
                <a:latin typeface="Arial"/>
                <a:ea typeface="+mn-ea"/>
                <a:cs typeface="+mn-cs"/>
              </a:rPr>
              <a:t>lets you define, wait for it… APIs! Which we’ll need in order to power the web app we’re going to build to see the results of the our little service we’ll be building.</a:t>
            </a:r>
          </a:p>
          <a:p>
            <a:r>
              <a:rPr lang="en-US" sz="2000" b="0" kern="1200" dirty="0">
                <a:solidFill>
                  <a:schemeClr val="tx1"/>
                </a:solidFill>
                <a:latin typeface="Arial"/>
                <a:ea typeface="+mn-ea"/>
                <a:cs typeface="+mn-cs"/>
              </a:rPr>
              <a:t>And then, on top, we’re going to build a very simple html application. S3 buckets can be configured as web servers, so we’ll do that, sort of ending where we began in S3.</a:t>
            </a:r>
          </a:p>
          <a:p>
            <a:endParaRPr lang="en-US" sz="2000" b="0" kern="1200" dirty="0">
              <a:solidFill>
                <a:schemeClr val="tx1"/>
              </a:solidFill>
              <a:latin typeface="Arial"/>
              <a:ea typeface="+mn-ea"/>
              <a:cs typeface="+mn-cs"/>
            </a:endParaRPr>
          </a:p>
          <a:p>
            <a:r>
              <a:rPr lang="en-US" sz="2000" b="0" kern="1200" dirty="0">
                <a:solidFill>
                  <a:schemeClr val="tx1"/>
                </a:solidFill>
                <a:latin typeface="Arial"/>
                <a:ea typeface="+mn-ea"/>
                <a:cs typeface="+mn-cs"/>
              </a:rPr>
              <a:t>Let’s talk about what we’re actually going to do with these…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808706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kern="1200" dirty="0">
                <a:solidFill>
                  <a:schemeClr val="tx1"/>
                </a:solidFill>
                <a:latin typeface="Arial"/>
                <a:ea typeface="+mn-ea"/>
                <a:cs typeface="+mn-cs"/>
              </a:rPr>
              <a:t>This workshop focuses on just a handful of the core services that are often used to store, query, and manipulate big data sets, to give you a taste of how these kinds of solutions can be built. The six services we’ll be using are: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S3</a:t>
            </a:r>
            <a:r>
              <a:rPr lang="en-US" sz="2000" b="0" kern="1200" dirty="0">
                <a:solidFill>
                  <a:schemeClr val="tx1"/>
                </a:solidFill>
                <a:latin typeface="Arial"/>
                <a:ea typeface="+mn-ea"/>
                <a:cs typeface="+mn-cs"/>
              </a:rPr>
              <a:t>, Amazon’s highly, highly scalable storage service that I’m sure many of you have heard of or used. ASDI data is all stored in S3 “buckets,” as S3 storage areas are called, and it can be accessed </a:t>
            </a:r>
            <a:r>
              <a:rPr lang="en-US" sz="2000" b="0" kern="1200" dirty="0" err="1">
                <a:solidFill>
                  <a:schemeClr val="tx1"/>
                </a:solidFill>
                <a:latin typeface="Arial"/>
                <a:ea typeface="+mn-ea"/>
                <a:cs typeface="+mn-cs"/>
              </a:rPr>
              <a:t>programattically</a:t>
            </a:r>
            <a:r>
              <a:rPr lang="en-US" sz="2000" b="0" kern="1200" dirty="0">
                <a:solidFill>
                  <a:schemeClr val="tx1"/>
                </a:solidFill>
                <a:latin typeface="Arial"/>
                <a:ea typeface="+mn-ea"/>
                <a:cs typeface="+mn-cs"/>
              </a:rPr>
              <a:t> via SDK or CLI from, basically, anywhere.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Athena</a:t>
            </a:r>
            <a:r>
              <a:rPr lang="en-US" sz="2000" b="0" kern="1200" dirty="0">
                <a:solidFill>
                  <a:schemeClr val="tx1"/>
                </a:solidFill>
                <a:latin typeface="Arial"/>
                <a:ea typeface="+mn-ea"/>
                <a:cs typeface="+mn-cs"/>
              </a:rPr>
              <a:t> is a service that lets you query data in S3 using SQL, much as if it were in a relational database. Which feels magical if you’re used to having to go through arduous processes to load data into relational databases in order to query it.</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Glue</a:t>
            </a:r>
            <a:r>
              <a:rPr lang="en-US" sz="2000" b="0" kern="1200" dirty="0">
                <a:solidFill>
                  <a:schemeClr val="tx1"/>
                </a:solidFill>
                <a:latin typeface="Arial"/>
                <a:ea typeface="+mn-ea"/>
                <a:cs typeface="+mn-cs"/>
              </a:rPr>
              <a:t> lets you do “Extract, Transform, Load” jobs, and also is a catalog service which lets you define the data you have stored in S3. It has some overlap with Athena, and we’ll take a look at how it can do some of the same things.</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Lambda</a:t>
            </a:r>
            <a:r>
              <a:rPr lang="en-US" sz="2000" b="0" kern="1200" dirty="0">
                <a:solidFill>
                  <a:schemeClr val="tx1"/>
                </a:solidFill>
                <a:latin typeface="Arial"/>
                <a:ea typeface="+mn-ea"/>
                <a:cs typeface="+mn-cs"/>
              </a:rPr>
              <a:t> simply lets you run code in response to events. It lets you perform computation without having to set up your own servers, so it’s often called a “serverless” service.</a:t>
            </a:r>
          </a:p>
          <a:p>
            <a:endParaRPr lang="en-US" sz="2000" b="0" kern="1200" dirty="0">
              <a:solidFill>
                <a:schemeClr val="tx1"/>
              </a:solidFill>
              <a:latin typeface="Arial"/>
              <a:ea typeface="+mn-ea"/>
              <a:cs typeface="+mn-cs"/>
            </a:endParaRPr>
          </a:p>
          <a:p>
            <a:r>
              <a:rPr lang="en-US" sz="2000" b="1" kern="1200" dirty="0">
                <a:solidFill>
                  <a:schemeClr val="tx1"/>
                </a:solidFill>
                <a:latin typeface="Arial"/>
                <a:ea typeface="+mn-ea"/>
                <a:cs typeface="+mn-cs"/>
              </a:rPr>
              <a:t>API Gateway </a:t>
            </a:r>
            <a:r>
              <a:rPr lang="en-US" sz="2000" b="0" kern="1200" dirty="0">
                <a:solidFill>
                  <a:schemeClr val="tx1"/>
                </a:solidFill>
                <a:latin typeface="Arial"/>
                <a:ea typeface="+mn-ea"/>
                <a:cs typeface="+mn-cs"/>
              </a:rPr>
              <a:t>lets you define, wait for it… APIs! Which we’ll need in order to power the web app we’re going to build to see the results of the our little service we’ll be building.</a:t>
            </a:r>
          </a:p>
          <a:p>
            <a:r>
              <a:rPr lang="en-US" sz="2000" b="0" kern="1200" dirty="0">
                <a:solidFill>
                  <a:schemeClr val="tx1"/>
                </a:solidFill>
                <a:latin typeface="Arial"/>
                <a:ea typeface="+mn-ea"/>
                <a:cs typeface="+mn-cs"/>
              </a:rPr>
              <a:t>And then, on top, we’re going to build a very simple html application. S3 buckets can be configured as web servers, so we’ll do that, sort of ending where we began in S3.</a:t>
            </a:r>
          </a:p>
          <a:p>
            <a:endParaRPr lang="en-US" sz="2000" b="0" kern="1200" dirty="0">
              <a:solidFill>
                <a:schemeClr val="tx1"/>
              </a:solidFill>
              <a:latin typeface="Arial"/>
              <a:ea typeface="+mn-ea"/>
              <a:cs typeface="+mn-cs"/>
            </a:endParaRPr>
          </a:p>
          <a:p>
            <a:r>
              <a:rPr lang="en-US" sz="2000" b="0" kern="1200" dirty="0">
                <a:solidFill>
                  <a:schemeClr val="tx1"/>
                </a:solidFill>
                <a:latin typeface="Arial"/>
                <a:ea typeface="+mn-ea"/>
                <a:cs typeface="+mn-cs"/>
              </a:rPr>
              <a:t>Let’s talk about what we’re actually going to do with these…</a:t>
            </a:r>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45600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kern="1200" dirty="0">
                <a:solidFill>
                  <a:schemeClr val="tx1"/>
                </a:solidFill>
                <a:latin typeface="Arial"/>
                <a:ea typeface="+mn-ea"/>
                <a:cs typeface="+mn-cs"/>
              </a:rPr>
              <a:t>So, now what we know we’re after, let’s work backwards…</a:t>
            </a:r>
          </a:p>
          <a:p>
            <a:r>
              <a:rPr lang="en-US" sz="2000" b="0" kern="1200" dirty="0">
                <a:solidFill>
                  <a:schemeClr val="tx1"/>
                </a:solidFill>
                <a:latin typeface="Arial"/>
                <a:ea typeface="+mn-ea"/>
                <a:cs typeface="+mn-cs"/>
              </a:rPr>
              <a:t>Users will use an app, hosted in S3. The app will hit an API built with API Gateway. Calls to the API Gateway will trigger a Lambda to run. The Lambda will use Athena to query tables created using Athena and Glue. Those tables describe data held in S3, so when that query is run, that’s where the results will come from. And that Lambda will get the results, and send a response back through the gateway, back to the user’s application.</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86776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2"/>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spTree>
    <p:extLst>
      <p:ext uri="{BB962C8B-B14F-4D97-AF65-F5344CB8AC3E}">
        <p14:creationId xmlns:p14="http://schemas.microsoft.com/office/powerpoint/2010/main" val="221704089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8"/>
          </a:xfrm>
        </p:spPr>
        <p:txBody>
          <a:bodyPr/>
          <a:lstStyle/>
          <a:p>
            <a:r>
              <a:rPr lang="en-US"/>
              <a:t>Click to edit Master title style</a:t>
            </a:r>
            <a:endParaRPr lang="en-US" dirty="0"/>
          </a:p>
        </p:txBody>
      </p:sp>
    </p:spTree>
    <p:extLst>
      <p:ext uri="{BB962C8B-B14F-4D97-AF65-F5344CB8AC3E}">
        <p14:creationId xmlns:p14="http://schemas.microsoft.com/office/powerpoint/2010/main" val="3429798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bg>
      <p:bgRef idx="1001">
        <a:schemeClr val="bg2"/>
      </p:bgRef>
    </p:bg>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bg>
      <p:bgRef idx="1001">
        <a:schemeClr val="bg2"/>
      </p:bgRef>
    </p:bg>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7" name="Picture 6"/>
          <p:cNvPicPr>
            <a:picLocks noChangeAspect="1"/>
          </p:cNvPicPr>
          <p:nvPr userDrawn="1"/>
        </p:nvPicPr>
        <p:blipFill>
          <a:blip r:embed="rId27"/>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 id="2147483715" r:id="rId25"/>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egistry.opendata.aws/noaa-gh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9DF571-1BD2-4A40-9F3F-C52F28C81DC4}"/>
              </a:ext>
            </a:extLst>
          </p:cNvPr>
          <p:cNvPicPr>
            <a:picLocks noChangeAspect="1"/>
          </p:cNvPicPr>
          <p:nvPr/>
        </p:nvPicPr>
        <p:blipFill>
          <a:blip r:embed="rId3">
            <a:alphaModFix amt="46000"/>
            <a:extLst>
              <a:ext uri="{BEBA8EAE-BF5A-486C-A8C5-ECC9F3942E4B}">
                <a14:imgProps xmlns:a14="http://schemas.microsoft.com/office/drawing/2010/main">
                  <a14:imgLayer r:embed="rId4">
                    <a14:imgEffect>
                      <a14:brightnessContrast bright="-20000" contrast="-44000"/>
                    </a14:imgEffect>
                  </a14:imgLayer>
                </a14:imgProps>
              </a:ext>
            </a:extLst>
          </a:blip>
          <a:stretch>
            <a:fillRect/>
          </a:stretch>
        </p:blipFill>
        <p:spPr>
          <a:xfrm>
            <a:off x="0" y="0"/>
            <a:ext cx="14630400" cy="8229600"/>
          </a:xfrm>
          <a:prstGeom prst="rect">
            <a:avLst/>
          </a:prstGeom>
          <a:effectLst>
            <a:outerShdw blurRad="50800" dist="50800" dir="5400000" algn="ctr" rotWithShape="0">
              <a:srgbClr val="000000">
                <a:alpha val="64000"/>
              </a:srgbClr>
            </a:outerShdw>
          </a:effectLst>
        </p:spPr>
      </p:pic>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9151414" cy="996597"/>
          </a:xfrm>
        </p:spPr>
        <p:txBody>
          <a:bodyPr/>
          <a:lstStyle/>
          <a:p>
            <a:r>
              <a:rPr lang="en-US" dirty="0">
                <a:effectLst>
                  <a:outerShdw blurRad="50800" dist="38100" dir="2700000" algn="tl" rotWithShape="0">
                    <a:prstClr val="black">
                      <a:alpha val="40000"/>
                    </a:prstClr>
                  </a:outerShdw>
                </a:effectLst>
              </a:rPr>
              <a:t>John McGrath, AWS Sustainability </a:t>
            </a:r>
          </a:p>
          <a:p>
            <a:r>
              <a:rPr lang="en-US" dirty="0">
                <a:effectLst>
                  <a:outerShdw blurRad="50800" dist="38100" dir="2700000" algn="tl" rotWithShape="0">
                    <a:prstClr val="black">
                      <a:alpha val="40000"/>
                    </a:prstClr>
                  </a:outerShdw>
                </a:effectLst>
              </a:rPr>
              <a:t>1/28/2020</a:t>
            </a:r>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p:txBody>
          <a:bodyPr/>
          <a:lstStyle/>
          <a:p>
            <a:r>
              <a:rPr lang="en-US" dirty="0">
                <a:effectLst>
                  <a:outerShdw blurRad="50800" dist="38100" dir="2700000" algn="tl" rotWithShape="0">
                    <a:prstClr val="black">
                      <a:alpha val="40000"/>
                    </a:prstClr>
                  </a:outerShdw>
                </a:effectLst>
              </a:rPr>
              <a:t>Code Green</a:t>
            </a:r>
          </a:p>
        </p:txBody>
      </p:sp>
      <p:sp>
        <p:nvSpPr>
          <p:cNvPr id="7" name="Text Placeholder 6">
            <a:extLst>
              <a:ext uri="{FF2B5EF4-FFF2-40B4-BE49-F238E27FC236}">
                <a16:creationId xmlns:a16="http://schemas.microsoft.com/office/drawing/2014/main" id="{F7687702-465D-7044-9A64-8E36ACB23A4B}"/>
              </a:ext>
            </a:extLst>
          </p:cNvPr>
          <p:cNvSpPr>
            <a:spLocks noGrp="1"/>
          </p:cNvSpPr>
          <p:nvPr>
            <p:ph type="body" sz="quarter" idx="13"/>
          </p:nvPr>
        </p:nvSpPr>
        <p:spPr>
          <a:xfrm>
            <a:off x="548640" y="4114800"/>
            <a:ext cx="11202636" cy="1231243"/>
          </a:xfrm>
        </p:spPr>
        <p:txBody>
          <a:bodyPr/>
          <a:lstStyle/>
          <a:p>
            <a:r>
              <a:rPr lang="en-US" sz="3200" dirty="0">
                <a:effectLst>
                  <a:outerShdw blurRad="50800" dist="38100" dir="2700000" algn="tl" rotWithShape="0">
                    <a:prstClr val="black">
                      <a:alpha val="40000"/>
                    </a:prstClr>
                  </a:outerShdw>
                </a:effectLst>
              </a:rPr>
              <a:t>Hacking on Amazon Sustainability Data Initiative datasets</a:t>
            </a:r>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r>
              <a:rPr lang="en-US" dirty="0">
                <a:solidFill>
                  <a:schemeClr val="tx1"/>
                </a:solidFill>
              </a:rPr>
              <a:t>Divider slide</a:t>
            </a:r>
          </a:p>
        </p:txBody>
      </p:sp>
      <p:sp>
        <p:nvSpPr>
          <p:cNvPr id="7" name="Text Placeholder 6">
            <a:extLst>
              <a:ext uri="{FF2B5EF4-FFF2-40B4-BE49-F238E27FC236}">
                <a16:creationId xmlns:a16="http://schemas.microsoft.com/office/drawing/2014/main" id="{FDD84FA9-8077-2041-A47C-2F55210A91AF}"/>
              </a:ext>
            </a:extLst>
          </p:cNvPr>
          <p:cNvSpPr>
            <a:spLocks noGrp="1"/>
          </p:cNvSpPr>
          <p:nvPr>
            <p:ph type="body" sz="quarter" idx="10"/>
          </p:nvPr>
        </p:nvSpPr>
        <p:spPr/>
        <p:txBody>
          <a:bodyPr/>
          <a:lstStyle/>
          <a:p>
            <a:r>
              <a:rPr lang="en-US" dirty="0"/>
              <a:t>Subtitle</a:t>
            </a:r>
          </a:p>
        </p:txBody>
      </p:sp>
    </p:spTree>
    <p:extLst>
      <p:ext uri="{BB962C8B-B14F-4D97-AF65-F5344CB8AC3E}">
        <p14:creationId xmlns:p14="http://schemas.microsoft.com/office/powerpoint/2010/main" val="216300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DE0CB427-07A6-074C-B247-C806CA80ABB6}"/>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7775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Amazon Sustainability Data Initiative</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1465811"/>
            <a:ext cx="13510260" cy="4686301"/>
          </a:xfrm>
        </p:spPr>
        <p:txBody>
          <a:bodyPr/>
          <a:lstStyle/>
          <a:p>
            <a:pPr marL="548640" indent="-54864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Part of Registry of Open Data on AWS</a:t>
            </a:r>
          </a:p>
          <a:p>
            <a:pPr marL="548640" indent="-54864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54+ datasets: geodata, climate, weather, species, more</a:t>
            </a:r>
          </a:p>
          <a:p>
            <a:pPr marL="548640" indent="-54864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Maintained by partners </a:t>
            </a:r>
          </a:p>
          <a:p>
            <a:pPr marL="548640" indent="-548640">
              <a:lnSpc>
                <a:spcPct val="150000"/>
              </a:lnSpc>
              <a:buFont typeface="Arial" panose="020B0604020202020204" pitchFamily="34" charset="0"/>
              <a:buChar char="•"/>
            </a:pPr>
            <a:r>
              <a:rPr lang="en-US" dirty="0">
                <a:latin typeface="Amazon Ember" panose="020B0603020204020204" pitchFamily="34" charset="0"/>
                <a:ea typeface="Amazon Ember" panose="020B0603020204020204" pitchFamily="34" charset="0"/>
                <a:cs typeface="Amazon Ember" panose="020B0603020204020204" pitchFamily="34" charset="0"/>
              </a:rPr>
              <a:t>Docs and usage examples</a:t>
            </a:r>
          </a:p>
          <a:p>
            <a:pPr marL="548640" indent="-548640">
              <a:lnSpc>
                <a:spcPct val="150000"/>
              </a:lnSpc>
              <a:buFont typeface="Arial" panose="020B0604020202020204" pitchFamily="34" charset="0"/>
              <a:buChar char="•"/>
            </a:pPr>
            <a:r>
              <a:rPr lang="en-US" dirty="0">
                <a:solidFill>
                  <a:schemeClr val="bg1">
                    <a:lumMod val="25000"/>
                    <a:lumOff val="75000"/>
                  </a:schemeClr>
                </a:solidFill>
              </a:rPr>
              <a:t>https://registry.opendata.aws/tag/sustainability/</a:t>
            </a:r>
            <a:endParaRPr lang="en-US" dirty="0">
              <a:solidFill>
                <a:schemeClr val="bg1">
                  <a:lumMod val="25000"/>
                  <a:lumOff val="7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5862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NOAA GHCN-D</a:t>
            </a:r>
          </a:p>
        </p:txBody>
      </p:sp>
      <p:sp>
        <p:nvSpPr>
          <p:cNvPr id="4" name="TextBox 3">
            <a:extLst>
              <a:ext uri="{FF2B5EF4-FFF2-40B4-BE49-F238E27FC236}">
                <a16:creationId xmlns:a16="http://schemas.microsoft.com/office/drawing/2014/main" id="{9E515450-A6CD-1C40-9976-4B75476369C8}"/>
              </a:ext>
            </a:extLst>
          </p:cNvPr>
          <p:cNvSpPr txBox="1"/>
          <p:nvPr/>
        </p:nvSpPr>
        <p:spPr>
          <a:xfrm>
            <a:off x="4338369" y="378941"/>
            <a:ext cx="4915128"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https://registry.opendata.aws/noaa-ghcn/</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DCAE151C-BB20-344B-B6B4-41327629AFC3}"/>
              </a:ext>
            </a:extLst>
          </p:cNvPr>
          <p:cNvPicPr>
            <a:picLocks noChangeAspect="1"/>
          </p:cNvPicPr>
          <p:nvPr/>
        </p:nvPicPr>
        <p:blipFill>
          <a:blip r:embed="rId4"/>
          <a:stretch>
            <a:fillRect/>
          </a:stretch>
        </p:blipFill>
        <p:spPr>
          <a:xfrm>
            <a:off x="677059" y="1046469"/>
            <a:ext cx="10437939" cy="6355817"/>
          </a:xfrm>
          <a:prstGeom prst="rect">
            <a:avLst/>
          </a:prstGeom>
          <a:ln w="3175">
            <a:solidFill>
              <a:schemeClr val="tx1">
                <a:lumMod val="75000"/>
              </a:schemeClr>
            </a:solidFill>
          </a:ln>
        </p:spPr>
      </p:pic>
    </p:spTree>
    <p:extLst>
      <p:ext uri="{BB962C8B-B14F-4D97-AF65-F5344CB8AC3E}">
        <p14:creationId xmlns:p14="http://schemas.microsoft.com/office/powerpoint/2010/main" val="285180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1" name="pasted-image.pdf"/>
          <p:cNvPicPr/>
          <p:nvPr/>
        </p:nvPicPr>
        <p:blipFill>
          <a:blip r:embed="rId3" cstate="print">
            <a:extLst>
              <a:ext uri="{28A0092B-C50C-407E-A947-70E740481C1C}">
                <a14:useLocalDpi xmlns:a14="http://schemas.microsoft.com/office/drawing/2010/main"/>
              </a:ext>
            </a:extLst>
          </a:blip>
          <a:stretch>
            <a:fillRect/>
          </a:stretch>
        </p:blipFill>
        <p:spPr>
          <a:xfrm>
            <a:off x="668009" y="1140126"/>
            <a:ext cx="12505619" cy="6847920"/>
          </a:xfrm>
          <a:prstGeom prst="rect">
            <a:avLst/>
          </a:prstGeom>
          <a:ln w="3175">
            <a:miter lim="400000"/>
          </a:ln>
        </p:spPr>
      </p:pic>
      <p:sp>
        <p:nvSpPr>
          <p:cNvPr id="3" name="Title 2"/>
          <p:cNvSpPr>
            <a:spLocks noGrp="1"/>
          </p:cNvSpPr>
          <p:nvPr>
            <p:ph type="title"/>
          </p:nvPr>
        </p:nvSpPr>
        <p:spPr>
          <a:xfrm>
            <a:off x="538863" y="183898"/>
            <a:ext cx="13128486" cy="872308"/>
          </a:xfrm>
        </p:spPr>
        <p:txBody>
          <a:bodyPr/>
          <a:lstStyle/>
          <a:p>
            <a:r>
              <a:rPr lang="en-US" dirty="0"/>
              <a:t>AWS: lots of options</a:t>
            </a:r>
            <a:endParaRPr lang="en-US" dirty="0">
              <a:solidFill>
                <a:srgbClr val="FAA634"/>
              </a:solidFill>
            </a:endParaRPr>
          </a:p>
        </p:txBody>
      </p:sp>
    </p:spTree>
    <p:extLst>
      <p:ext uri="{BB962C8B-B14F-4D97-AF65-F5344CB8AC3E}">
        <p14:creationId xmlns:p14="http://schemas.microsoft.com/office/powerpoint/2010/main" val="118510559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So for today…</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1479666"/>
            <a:ext cx="13510260" cy="4686301"/>
          </a:xfrm>
        </p:spPr>
        <p:txBody>
          <a:bodyPr/>
          <a:lstStyle/>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S3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object storage</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Athena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query static files in S3 with SQL</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AWS Glue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perform ETL and catalog data</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AWS Lambda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run event-driven code without servers</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API Gateway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create API endpoints &amp; mappings</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S3 redux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web server for static files</a:t>
            </a:r>
          </a:p>
        </p:txBody>
      </p:sp>
    </p:spTree>
    <p:extLst>
      <p:ext uri="{BB962C8B-B14F-4D97-AF65-F5344CB8AC3E}">
        <p14:creationId xmlns:p14="http://schemas.microsoft.com/office/powerpoint/2010/main" val="173430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The application</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1645920"/>
            <a:ext cx="6170815" cy="5752407"/>
          </a:xfrm>
        </p:spPr>
        <p:txBody>
          <a:bodyPr/>
          <a:lstStyle/>
          <a:p>
            <a:pPr marL="548640" indent="-548640">
              <a:spcBef>
                <a:spcPts val="2064"/>
              </a:spcBef>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An app to find the most sustainable location for an event.</a:t>
            </a:r>
          </a:p>
          <a:p>
            <a:pPr marL="548640" indent="-548640">
              <a:spcBef>
                <a:spcPts val="2064"/>
              </a:spcBef>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Determined by local weather</a:t>
            </a:r>
          </a:p>
          <a:p>
            <a:pPr marL="548640" indent="-548640">
              <a:spcBef>
                <a:spcPts val="2064"/>
              </a:spcBef>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Query GHCN-D data for each possible location, pick the best one</a:t>
            </a:r>
          </a:p>
          <a:p>
            <a:pPr marL="548640" indent="-548640">
              <a:spcBef>
                <a:spcPts val="2064"/>
              </a:spcBef>
              <a:buFont typeface="Arial" panose="020B0604020202020204" pitchFamily="34" charset="0"/>
              <a:buChar char="•"/>
            </a:pPr>
            <a:r>
              <a:rPr lang="en-US" sz="2800" dirty="0">
                <a:latin typeface="Amazon Ember" panose="020B0603020204020204" pitchFamily="34" charset="0"/>
                <a:ea typeface="Amazon Ember" panose="020B0603020204020204" pitchFamily="34" charset="0"/>
                <a:cs typeface="Amazon Ember" panose="020B0603020204020204" pitchFamily="34" charset="0"/>
              </a:rPr>
              <a:t>A non-naive solution would use a lot more data: travel info, power generation, </a:t>
            </a:r>
            <a:r>
              <a:rPr lang="en-US" sz="2800" dirty="0" err="1">
                <a:latin typeface="Amazon Ember" panose="020B0603020204020204" pitchFamily="34" charset="0"/>
                <a:ea typeface="Amazon Ember" panose="020B0603020204020204" pitchFamily="34" charset="0"/>
                <a:cs typeface="Amazon Ember" panose="020B0603020204020204" pitchFamily="34" charset="0"/>
              </a:rPr>
              <a:t>etc</a:t>
            </a:r>
            <a:endParaRPr lang="en-US" sz="28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9547D5E6-309D-634A-8CFD-DC158C319298}"/>
              </a:ext>
            </a:extLst>
          </p:cNvPr>
          <p:cNvPicPr>
            <a:picLocks noChangeAspect="1"/>
          </p:cNvPicPr>
          <p:nvPr/>
        </p:nvPicPr>
        <p:blipFill>
          <a:blip r:embed="rId3"/>
          <a:stretch>
            <a:fillRect/>
          </a:stretch>
        </p:blipFill>
        <p:spPr>
          <a:xfrm>
            <a:off x="7303770" y="183898"/>
            <a:ext cx="5602353" cy="8229600"/>
          </a:xfrm>
          <a:prstGeom prst="rect">
            <a:avLst/>
          </a:prstGeom>
        </p:spPr>
      </p:pic>
    </p:spTree>
    <p:extLst>
      <p:ext uri="{BB962C8B-B14F-4D97-AF65-F5344CB8AC3E}">
        <p14:creationId xmlns:p14="http://schemas.microsoft.com/office/powerpoint/2010/main" val="368280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Spelling it out…</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1645920"/>
            <a:ext cx="13510260" cy="5812155"/>
          </a:xfrm>
        </p:spPr>
        <p:txBody>
          <a:bodyPr/>
          <a:lstStyle/>
          <a:p>
            <a:pPr marL="548640" indent="-548640">
              <a:spcBef>
                <a:spcPts val="2064"/>
              </a:spcBef>
              <a:buFont typeface="Arial" panose="020B0604020202020204" pitchFamily="34" charset="0"/>
              <a:buChar char="•"/>
            </a:pPr>
            <a:r>
              <a:rPr lang="en-US" sz="3200" dirty="0">
                <a:solidFill>
                  <a:schemeClr val="accent1">
                    <a:lumMod val="60000"/>
                    <a:lumOff val="40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A user views the website on </a:t>
            </a: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S3</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which calls…</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API Gateway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which maps the call to…</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AWS Lambda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which queries tables created in…</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AWS Glue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and runs the query using</a:t>
            </a:r>
          </a:p>
          <a:p>
            <a:pPr marL="548640" indent="-548640">
              <a:spcBef>
                <a:spcPts val="2064"/>
              </a:spcBef>
              <a:buFont typeface="Arial" panose="020B0604020202020204" pitchFamily="34" charset="0"/>
              <a:buChar char="•"/>
            </a:pPr>
            <a:r>
              <a:rPr lang="en-US" sz="3600" dirty="0">
                <a:latin typeface="Amazon Ember Medium" panose="020B0603020204020204" pitchFamily="34" charset="0"/>
                <a:ea typeface="Amazon Ember Medium" panose="020B0603020204020204" pitchFamily="34" charset="0"/>
                <a:cs typeface="Amazon Ember Medium" panose="020B0603020204020204" pitchFamily="34" charset="0"/>
              </a:rPr>
              <a:t>Amazon Athena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against ASDI data residing in</a:t>
            </a:r>
          </a:p>
          <a:p>
            <a:pPr marL="548640" indent="-548640">
              <a:spcBef>
                <a:spcPts val="2064"/>
              </a:spcBef>
              <a:buFont typeface="Arial" panose="020B0604020202020204" pitchFamily="34" charset="0"/>
              <a:buChar char="•"/>
            </a:pPr>
            <a:r>
              <a:rPr lang="en-US" sz="3200" dirty="0">
                <a:latin typeface="Amazon Ember Medium" panose="020B0603020204020204" pitchFamily="34" charset="0"/>
                <a:ea typeface="Amazon Ember Medium" panose="020B0603020204020204" pitchFamily="34" charset="0"/>
                <a:cs typeface="Amazon Ember Medium" panose="020B0603020204020204" pitchFamily="34" charset="0"/>
              </a:rPr>
              <a:t>Amazon S3. </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The results are returned to the </a:t>
            </a:r>
            <a:r>
              <a:rPr lang="en-US" sz="3200" dirty="0" err="1">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Lamba</a:t>
            </a:r>
            <a:r>
              <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rPr>
              <a:t>, which sends them to the app in the API Gateway response.</a:t>
            </a:r>
          </a:p>
        </p:txBody>
      </p:sp>
    </p:spTree>
    <p:extLst>
      <p:ext uri="{BB962C8B-B14F-4D97-AF65-F5344CB8AC3E}">
        <p14:creationId xmlns:p14="http://schemas.microsoft.com/office/powerpoint/2010/main" val="3111520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For you visual learners:</a:t>
            </a:r>
          </a:p>
        </p:txBody>
      </p:sp>
      <p:pic>
        <p:nvPicPr>
          <p:cNvPr id="6" name="Picture 5">
            <a:extLst>
              <a:ext uri="{FF2B5EF4-FFF2-40B4-BE49-F238E27FC236}">
                <a16:creationId xmlns:a16="http://schemas.microsoft.com/office/drawing/2014/main" id="{00B95A5B-5826-6642-99DE-93634921CD9B}"/>
              </a:ext>
            </a:extLst>
          </p:cNvPr>
          <p:cNvPicPr>
            <a:picLocks noChangeAspect="1"/>
          </p:cNvPicPr>
          <p:nvPr/>
        </p:nvPicPr>
        <p:blipFill>
          <a:blip r:embed="rId3"/>
          <a:stretch>
            <a:fillRect/>
          </a:stretch>
        </p:blipFill>
        <p:spPr>
          <a:xfrm>
            <a:off x="712642" y="1322885"/>
            <a:ext cx="10426413" cy="5853770"/>
          </a:xfrm>
          <a:prstGeom prst="rect">
            <a:avLst/>
          </a:prstGeom>
        </p:spPr>
      </p:pic>
    </p:spTree>
    <p:extLst>
      <p:ext uri="{BB962C8B-B14F-4D97-AF65-F5344CB8AC3E}">
        <p14:creationId xmlns:p14="http://schemas.microsoft.com/office/powerpoint/2010/main" val="94674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a:lstStyle/>
          <a:p>
            <a:r>
              <a:rPr lang="en-US" dirty="0"/>
              <a:t>Get started!</a:t>
            </a:r>
          </a:p>
        </p:txBody>
      </p:sp>
      <p:sp>
        <p:nvSpPr>
          <p:cNvPr id="3" name="Text Placeholder 2">
            <a:extLst>
              <a:ext uri="{FF2B5EF4-FFF2-40B4-BE49-F238E27FC236}">
                <a16:creationId xmlns:a16="http://schemas.microsoft.com/office/drawing/2014/main" id="{9B31914C-65F5-CC41-BBCB-918C1794AD8C}"/>
              </a:ext>
            </a:extLst>
          </p:cNvPr>
          <p:cNvSpPr>
            <a:spLocks noGrp="1"/>
          </p:cNvSpPr>
          <p:nvPr>
            <p:ph type="body" sz="quarter" idx="10"/>
          </p:nvPr>
        </p:nvSpPr>
        <p:spPr>
          <a:xfrm>
            <a:off x="548640" y="1417320"/>
            <a:ext cx="13510260" cy="5369243"/>
          </a:xfrm>
        </p:spPr>
        <p:txBody>
          <a:bodyPr/>
          <a:lstStyle/>
          <a:p>
            <a:pPr marL="548640" indent="-548640">
              <a:lnSpc>
                <a:spcPct val="150000"/>
              </a:lnSpc>
              <a:spcBef>
                <a:spcPts val="2064"/>
              </a:spcBef>
              <a:buFont typeface="Arial" panose="020B0604020202020204" pitchFamily="34" charset="0"/>
              <a:buChar char="•"/>
            </a:pPr>
            <a:r>
              <a:rPr lang="en-US" sz="3200" dirty="0">
                <a:latin typeface="Amazon Ember Medium" panose="020B0603020204020204" pitchFamily="34" charset="0"/>
                <a:ea typeface="Amazon Ember Medium" panose="020B0603020204020204" pitchFamily="34" charset="0"/>
                <a:cs typeface="Amazon Ember Medium" panose="020B0603020204020204" pitchFamily="34" charset="0"/>
              </a:rPr>
              <a:t>Go to: </a:t>
            </a:r>
            <a:r>
              <a:rPr lang="en-US" sz="3200" dirty="0">
                <a:solidFill>
                  <a:schemeClr val="bg1">
                    <a:lumMod val="25000"/>
                    <a:lumOff val="75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http://</a:t>
            </a:r>
            <a:r>
              <a:rPr lang="en-US" sz="3200" dirty="0" err="1">
                <a:solidFill>
                  <a:schemeClr val="bg1">
                    <a:lumMod val="25000"/>
                    <a:lumOff val="75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j.mp</a:t>
            </a:r>
            <a:r>
              <a:rPr lang="en-US" sz="3200" dirty="0">
                <a:solidFill>
                  <a:schemeClr val="bg1">
                    <a:lumMod val="25000"/>
                    <a:lumOff val="75000"/>
                  </a:schemeClr>
                </a:solidFill>
                <a:latin typeface="Amazon Ember Medium" panose="020B0603020204020204" pitchFamily="34" charset="0"/>
                <a:ea typeface="Amazon Ember Medium" panose="020B0603020204020204" pitchFamily="34" charset="0"/>
                <a:cs typeface="Amazon Ember Medium" panose="020B0603020204020204" pitchFamily="34" charset="0"/>
              </a:rPr>
              <a:t>/code-green-workshop </a:t>
            </a:r>
          </a:p>
          <a:p>
            <a:pPr marL="548640" indent="-548640">
              <a:lnSpc>
                <a:spcPct val="150000"/>
              </a:lnSpc>
              <a:spcBef>
                <a:spcPts val="2064"/>
              </a:spcBef>
              <a:buFont typeface="Arial" panose="020B0604020202020204" pitchFamily="34" charset="0"/>
              <a:buChar char="•"/>
            </a:pPr>
            <a:r>
              <a:rPr lang="en-US" sz="3200" dirty="0">
                <a:latin typeface="Amazon Ember Medium" panose="020B0603020204020204" pitchFamily="34" charset="0"/>
                <a:ea typeface="Amazon Ember Medium" panose="020B0603020204020204" pitchFamily="34" charset="0"/>
                <a:cs typeface="Amazon Ember Medium" panose="020B0603020204020204" pitchFamily="34" charset="0"/>
              </a:rPr>
              <a:t>Read to ‘setup,’ click ‘Start here’</a:t>
            </a:r>
          </a:p>
          <a:p>
            <a:pPr marL="548640" indent="-548640">
              <a:lnSpc>
                <a:spcPct val="150000"/>
              </a:lnSpc>
              <a:spcBef>
                <a:spcPts val="2064"/>
              </a:spcBef>
              <a:buFont typeface="Arial" panose="020B0604020202020204" pitchFamily="34" charset="0"/>
              <a:buChar char="•"/>
            </a:pPr>
            <a:r>
              <a:rPr lang="en-US" sz="3200" dirty="0">
                <a:latin typeface="Amazon Ember Medium" panose="020B0603020204020204" pitchFamily="34" charset="0"/>
                <a:ea typeface="Amazon Ember Medium" panose="020B0603020204020204" pitchFamily="34" charset="0"/>
                <a:cs typeface="Amazon Ember Medium" panose="020B0603020204020204" pitchFamily="34" charset="0"/>
              </a:rPr>
              <a:t>You’re off!</a:t>
            </a:r>
          </a:p>
          <a:p>
            <a:pPr>
              <a:lnSpc>
                <a:spcPct val="150000"/>
              </a:lnSpc>
              <a:spcBef>
                <a:spcPts val="2064"/>
              </a:spcBef>
            </a:pPr>
            <a:endParaRPr lang="en-US" sz="3200" dirty="0">
              <a:solidFill>
                <a:schemeClr val="accent1">
                  <a:lumMod val="60000"/>
                  <a:lumOff val="4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76291794"/>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24450</TotalTime>
  <Words>1840</Words>
  <Application>Microsoft Macintosh PowerPoint</Application>
  <PresentationFormat>Custom</PresentationFormat>
  <Paragraphs>99</Paragraphs>
  <Slides>11</Slides>
  <Notes>9</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Amazon Ember</vt:lpstr>
      <vt:lpstr>Amazon Ember Light</vt:lpstr>
      <vt:lpstr>Amazon Ember Medium</vt:lpstr>
      <vt:lpstr>Amazon Ember Regular</vt:lpstr>
      <vt:lpstr>Arial</vt:lpstr>
      <vt:lpstr>Calibri</vt:lpstr>
      <vt:lpstr>DeckTemplate-AWS</vt:lpstr>
      <vt:lpstr>PowerPoint Presentation</vt:lpstr>
      <vt:lpstr>Amazon Sustainability Data Initiative</vt:lpstr>
      <vt:lpstr>NOAA GHCN-D</vt:lpstr>
      <vt:lpstr>AWS: lots of options</vt:lpstr>
      <vt:lpstr>So for today…</vt:lpstr>
      <vt:lpstr>The application</vt:lpstr>
      <vt:lpstr>Spelling it out…</vt:lpstr>
      <vt:lpstr>For you visual learners:</vt:lpstr>
      <vt:lpstr>Get started!</vt:lpstr>
      <vt:lpstr>Divider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John McGrath</cp:lastModifiedBy>
  <cp:revision>159</cp:revision>
  <dcterms:created xsi:type="dcterms:W3CDTF">2016-06-17T18:22:10Z</dcterms:created>
  <dcterms:modified xsi:type="dcterms:W3CDTF">2020-01-28T07:04:07Z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